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361" r:id="rId3"/>
    <p:sldId id="258" r:id="rId4"/>
    <p:sldId id="373" r:id="rId5"/>
    <p:sldId id="394" r:id="rId6"/>
    <p:sldId id="377" r:id="rId7"/>
    <p:sldId id="362" r:id="rId8"/>
    <p:sldId id="369" r:id="rId9"/>
    <p:sldId id="396" r:id="rId10"/>
    <p:sldId id="380" r:id="rId11"/>
    <p:sldId id="400" r:id="rId12"/>
    <p:sldId id="401" r:id="rId13"/>
    <p:sldId id="370" r:id="rId14"/>
    <p:sldId id="381" r:id="rId15"/>
    <p:sldId id="392" r:id="rId16"/>
    <p:sldId id="393" r:id="rId17"/>
    <p:sldId id="397" r:id="rId18"/>
    <p:sldId id="388" r:id="rId19"/>
    <p:sldId id="385" r:id="rId20"/>
    <p:sldId id="398" r:id="rId21"/>
    <p:sldId id="384" r:id="rId22"/>
    <p:sldId id="399" r:id="rId23"/>
    <p:sldId id="37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4D6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5" autoAdjust="0"/>
    <p:restoredTop sz="94235" autoAdjust="0"/>
  </p:normalViewPr>
  <p:slideViewPr>
    <p:cSldViewPr>
      <p:cViewPr varScale="1">
        <p:scale>
          <a:sx n="62" d="100"/>
          <a:sy n="62" d="100"/>
        </p:scale>
        <p:origin x="8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6C3E0-03CB-40E1-A0BF-D34B4207F396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26B187-1349-4686-8C83-8EA16A76A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905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6B187-1349-4686-8C83-8EA16A76AB9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666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6B187-1349-4686-8C83-8EA16A76AB9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045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6B187-1349-4686-8C83-8EA16A76AB9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557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6B187-1349-4686-8C83-8EA16A76AB9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736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6B187-1349-4686-8C83-8EA16A76AB9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444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6B187-1349-4686-8C83-8EA16A76AB9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427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6B187-1349-4686-8C83-8EA16A76AB9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763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6B187-1349-4686-8C83-8EA16A76AB9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396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6B187-1349-4686-8C83-8EA16A76AB9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297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6B187-1349-4686-8C83-8EA16A76AB9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606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6B187-1349-4686-8C83-8EA16A76AB9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882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6B187-1349-4686-8C83-8EA16A76AB9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171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6B187-1349-4686-8C83-8EA16A76AB9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526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6B187-1349-4686-8C83-8EA16A76AB9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512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247F3-FD82-DC3B-C831-1C3264E68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A044E8-74C4-6D5F-0D89-6290CE5A5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FECD8E-D259-4F79-01A0-C8FB1976D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6BC3-53C1-4979-8960-35814504D6E9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7622C6-7D19-A314-62F9-B26462300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3AA6B7-3117-0AA4-E852-4E734573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F3D9-57AB-49C8-BB39-FC80DCB4D2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65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728AE-06C9-8D4B-242B-01124790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01BD87-2B13-2D4A-A469-23A4BAF74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D81AA5-A54B-6480-B1CF-56A4F8967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6BC3-53C1-4979-8960-35814504D6E9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7B5D6C-CEA3-46B7-399C-55E51D235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70980F-6F2B-D9D6-6CC1-6A1BCDD5A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F3D9-57AB-49C8-BB39-FC80DCB4D2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9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BC8F98-C804-2CFB-28FA-0E6DEDC98F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CDFE70-0F4D-D517-63A6-8836AAE81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A499F2-DE1E-F02A-6075-9F751E1BC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6BC3-53C1-4979-8960-35814504D6E9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8A0646-6060-D6B6-E3CF-53CA1EC97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62A31C-A6D2-6286-1B1B-811A68625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F3D9-57AB-49C8-BB39-FC80DCB4D2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223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80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D90DC-8D58-1067-5EC1-8C3000259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CD9ED0-06F1-5F9F-0DD8-7D73A59E5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9111E3-7AB6-2F86-A29C-800E1B7B6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6BC3-53C1-4979-8960-35814504D6E9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3F5FEA-4E84-C1A8-0B95-41568DA26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585E-04D0-AB44-39DF-DD55D2C08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F3D9-57AB-49C8-BB39-FC80DCB4D2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402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00301-FDED-98D9-C30D-4037938C9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6424AF-FF49-AF52-8109-8DE99C54C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EE723B-7A6E-B1BB-D10D-4CA5E4052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6BC3-53C1-4979-8960-35814504D6E9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226C80-0093-FDCF-2363-2972173E6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2C2718-FC59-95AE-7CBC-84F8B2172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F3D9-57AB-49C8-BB39-FC80DCB4D2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145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105D-36A3-8C65-AC1B-9B7B1D026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A46AC-244E-96C9-3FAA-13B6B45FE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BB2B2C-A9F3-BD99-DE12-D7BC5CF9E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A05F03-1E7E-3D79-DB9B-8A562E24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6BC3-53C1-4979-8960-35814504D6E9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09E062-BA1B-378D-ED81-1CCDD7AF7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188977-CE3C-D6D2-078F-EB1F7BEEE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F3D9-57AB-49C8-BB39-FC80DCB4D2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50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2A3713-2ADA-3E3F-D711-4D71CADBD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D13DFE-9E5C-2744-8952-3CDA0C08E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FB2E01-515E-C7B2-466B-7AA74933C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31BE27-B457-FE10-BDDB-75BE8BEE51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1927FD4-31DC-C902-0027-A6474A2928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5BA868-A751-FC07-464E-5943C85F9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6BC3-53C1-4979-8960-35814504D6E9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086AE5-CD3C-3AD8-5C34-2EF0BAD2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26797C-CC68-C751-82A5-D4EC8D072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F3D9-57AB-49C8-BB39-FC80DCB4D2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8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82376-022B-9AF8-5F4D-E36FC128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74F0BC-1874-997A-466A-67D20E187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6BC3-53C1-4979-8960-35814504D6E9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DA29D1-4A53-D563-1BB8-BB8445BBF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99E744-AD41-07E3-D72E-26701E3A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F3D9-57AB-49C8-BB39-FC80DCB4D2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82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74EC19-8F93-06D4-87FD-8B98F739A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6BC3-53C1-4979-8960-35814504D6E9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EEAF499-908D-3E28-FE26-F9E258527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71FECB-1502-F191-B94D-98380668A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F3D9-57AB-49C8-BB39-FC80DCB4D2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226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BC43C-E101-B1D9-2832-D13DE3710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B63675-F8BE-474E-7325-E342206C1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010158-EC8E-5534-7536-D2D822868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FD9AF4-938E-70C2-6BBF-DAB326C7B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6BC3-53C1-4979-8960-35814504D6E9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5FB8A3-CCD2-1B34-9625-25C597DA5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8BB448-D352-4B98-38ED-EA6B41A7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F3D9-57AB-49C8-BB39-FC80DCB4D2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51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584C4-B84D-2C96-3514-86E2F5FD5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0F15BF5-E0A1-98E7-729F-DA8719C6F5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1FA993-E55B-DC6A-9F8E-1639FEB83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FECBE5-CE04-70AE-138B-56E89B667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6BC3-53C1-4979-8960-35814504D6E9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146C70-12B9-B0CA-D94A-BC3174321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E5CB87-9350-F0E4-CAC2-219E2E18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F3D9-57AB-49C8-BB39-FC80DCB4D2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14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831C4E-B4F1-36C2-4533-A37EBE666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3EB80D-040F-F9C5-047D-8CCFFA0F4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2DFF38-A346-6F41-7D6A-3FDEC598FD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F6BC3-53C1-4979-8960-35814504D6E9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663918-A0F0-6D14-CBA1-EB8406E1BF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09D11-E9A4-503E-B2D7-4461B45BE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6F3D9-57AB-49C8-BB39-FC80DCB4D2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253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BC2859B-F194-CEB0-EB38-D5AAE9027C6E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9DDBAB-9D83-27D3-9C08-E18989D40983}"/>
              </a:ext>
            </a:extLst>
          </p:cNvPr>
          <p:cNvSpPr txBox="1"/>
          <p:nvPr/>
        </p:nvSpPr>
        <p:spPr>
          <a:xfrm>
            <a:off x="8840983" y="4990054"/>
            <a:ext cx="37363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spc="-150" dirty="0">
                <a:solidFill>
                  <a:schemeClr val="bg1"/>
                </a:solidFill>
              </a:rPr>
              <a:t>2</a:t>
            </a:r>
            <a:r>
              <a:rPr lang="ko-KR" altLang="en-US" sz="1800" spc="-150" dirty="0">
                <a:solidFill>
                  <a:schemeClr val="bg1"/>
                </a:solidFill>
              </a:rPr>
              <a:t>조 </a:t>
            </a:r>
            <a:r>
              <a:rPr lang="en-US" altLang="ko-KR" sz="1800" spc="-150" dirty="0">
                <a:solidFill>
                  <a:schemeClr val="bg1"/>
                </a:solidFill>
              </a:rPr>
              <a:t>:	</a:t>
            </a:r>
            <a:r>
              <a:rPr lang="ko-KR" altLang="en-US" sz="1800" spc="-150" dirty="0">
                <a:solidFill>
                  <a:schemeClr val="bg1"/>
                </a:solidFill>
              </a:rPr>
              <a:t>김현우</a:t>
            </a:r>
            <a:endParaRPr lang="en-US" altLang="ko-KR" sz="1800" spc="-150" dirty="0">
              <a:solidFill>
                <a:schemeClr val="bg1"/>
              </a:solidFill>
            </a:endParaRPr>
          </a:p>
          <a:p>
            <a:r>
              <a:rPr lang="en-US" altLang="ko-KR" spc="-150" dirty="0">
                <a:solidFill>
                  <a:schemeClr val="bg1"/>
                </a:solidFill>
              </a:rPr>
              <a:t>	</a:t>
            </a:r>
            <a:r>
              <a:rPr lang="ko-KR" altLang="en-US" spc="-150" dirty="0" err="1">
                <a:solidFill>
                  <a:schemeClr val="bg1"/>
                </a:solidFill>
              </a:rPr>
              <a:t>김범진</a:t>
            </a:r>
            <a:endParaRPr lang="en-US" altLang="ko-KR" spc="-150" dirty="0">
              <a:solidFill>
                <a:schemeClr val="bg1"/>
              </a:solidFill>
            </a:endParaRPr>
          </a:p>
          <a:p>
            <a:r>
              <a:rPr lang="en-US" altLang="ko-KR" spc="-150" dirty="0">
                <a:solidFill>
                  <a:schemeClr val="bg1"/>
                </a:solidFill>
              </a:rPr>
              <a:t>	</a:t>
            </a:r>
            <a:r>
              <a:rPr lang="ko-KR" altLang="en-US" spc="-150" dirty="0">
                <a:solidFill>
                  <a:schemeClr val="bg1"/>
                </a:solidFill>
              </a:rPr>
              <a:t>김창기</a:t>
            </a:r>
            <a:endParaRPr lang="en-US" altLang="ko-KR" spc="-150" dirty="0">
              <a:solidFill>
                <a:schemeClr val="bg1"/>
              </a:solidFill>
            </a:endParaRPr>
          </a:p>
          <a:p>
            <a:r>
              <a:rPr lang="en-US" altLang="ko-KR" spc="-150" dirty="0">
                <a:solidFill>
                  <a:schemeClr val="bg1"/>
                </a:solidFill>
              </a:rPr>
              <a:t>	</a:t>
            </a:r>
            <a:r>
              <a:rPr lang="ko-KR" altLang="en-US" spc="-150" dirty="0">
                <a:solidFill>
                  <a:schemeClr val="bg1"/>
                </a:solidFill>
              </a:rPr>
              <a:t>안종원</a:t>
            </a:r>
            <a:endParaRPr lang="en-US" altLang="ko-KR" spc="-15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F7F3B-5B83-B8C7-2B6B-986532EEA1CC}"/>
              </a:ext>
            </a:extLst>
          </p:cNvPr>
          <p:cNvSpPr txBox="1"/>
          <p:nvPr/>
        </p:nvSpPr>
        <p:spPr>
          <a:xfrm>
            <a:off x="1271464" y="1340768"/>
            <a:ext cx="107291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>
                <a:solidFill>
                  <a:schemeClr val="bg1"/>
                </a:solidFill>
              </a:rPr>
              <a:t>Unity</a:t>
            </a:r>
            <a:r>
              <a:rPr lang="ko-KR" altLang="en-US" sz="4500">
                <a:solidFill>
                  <a:schemeClr val="bg1"/>
                </a:solidFill>
              </a:rPr>
              <a:t>를 활용한 드론 배송시스템 구현</a:t>
            </a:r>
          </a:p>
        </p:txBody>
      </p:sp>
    </p:spTree>
    <p:extLst>
      <p:ext uri="{BB962C8B-B14F-4D97-AF65-F5344CB8AC3E}">
        <p14:creationId xmlns:p14="http://schemas.microsoft.com/office/powerpoint/2010/main" val="4060695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C1FD6AD-7557-532E-EFA2-8EEC7BE66779}"/>
              </a:ext>
            </a:extLst>
          </p:cNvPr>
          <p:cNvSpPr/>
          <p:nvPr/>
        </p:nvSpPr>
        <p:spPr>
          <a:xfrm>
            <a:off x="0" y="0"/>
            <a:ext cx="12192000" cy="1100667"/>
          </a:xfrm>
          <a:prstGeom prst="rect">
            <a:avLst/>
          </a:prstGeom>
          <a:solidFill>
            <a:srgbClr val="224D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+mn-ea"/>
              </a:rPr>
              <a:t>프로젝트 구현과정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2529F-0456-3E9C-9DFD-680E2352B9AB}"/>
              </a:ext>
            </a:extLst>
          </p:cNvPr>
          <p:cNvSpPr txBox="1"/>
          <p:nvPr/>
        </p:nvSpPr>
        <p:spPr>
          <a:xfrm>
            <a:off x="125264" y="866371"/>
            <a:ext cx="6552728" cy="81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sz="2800" b="1" spc="-300">
                <a:latin typeface="+mn-ea"/>
              </a:rPr>
              <a:t>State :</a:t>
            </a:r>
            <a:endParaRPr lang="en-US" altLang="ko-KR" sz="2800" b="1" spc="-3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AF086-35E7-E4F4-68FA-95326C588179}"/>
              </a:ext>
            </a:extLst>
          </p:cNvPr>
          <p:cNvSpPr txBox="1"/>
          <p:nvPr/>
        </p:nvSpPr>
        <p:spPr>
          <a:xfrm>
            <a:off x="342207" y="2840257"/>
            <a:ext cx="10801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2. </a:t>
            </a:r>
            <a:r>
              <a:rPr lang="ko-KR" altLang="en-US" sz="2500"/>
              <a:t>랜덤으로 생성되는 배송 목적지의 위치 좌표 </a:t>
            </a:r>
            <a:r>
              <a:rPr lang="en-US" altLang="ko-KR" sz="2500"/>
              <a:t>(x,y,z)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722415-8C95-D3F9-1490-F2FC2C99B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8" y="3380446"/>
            <a:ext cx="12072664" cy="5086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2B9BF77-AD94-3528-DAF5-8F559680B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12" y="4064654"/>
            <a:ext cx="2786923" cy="26307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1F5D2E-FED7-9EB5-DF74-6202A260A9AB}"/>
              </a:ext>
            </a:extLst>
          </p:cNvPr>
          <p:cNvSpPr txBox="1"/>
          <p:nvPr/>
        </p:nvSpPr>
        <p:spPr>
          <a:xfrm>
            <a:off x="3647728" y="4930314"/>
            <a:ext cx="77048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Z</a:t>
            </a:r>
            <a:r>
              <a:rPr lang="ko-KR" altLang="en-US" sz="2500"/>
              <a:t>축 방향으로만 </a:t>
            </a:r>
            <a:r>
              <a:rPr lang="en-US" altLang="ko-KR" sz="2500"/>
              <a:t>-40</a:t>
            </a:r>
            <a:r>
              <a:rPr lang="ko-KR" altLang="en-US" sz="2500"/>
              <a:t>에서 </a:t>
            </a:r>
            <a:r>
              <a:rPr lang="en-US" altLang="ko-KR" sz="2500"/>
              <a:t>0</a:t>
            </a:r>
            <a:r>
              <a:rPr lang="ko-KR" altLang="en-US" sz="2500"/>
              <a:t>사이에서 랜덤으로 보도블럭 위에 배송 목적지가 배치되도록 한다</a:t>
            </a:r>
            <a:r>
              <a:rPr lang="en-US" altLang="ko-KR" sz="2500"/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B79A583-5831-0D80-28B2-F14DEF91D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43" y="1638932"/>
            <a:ext cx="4204193" cy="4419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41DD03B-D0BE-B86F-8239-4CFFF5D38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951" y="2049935"/>
            <a:ext cx="4570403" cy="3602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504FCC1-292F-D12C-ED8C-E500EDCB3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443" y="2370245"/>
            <a:ext cx="4371975" cy="3619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0566D9-1559-91FA-1563-69B25AAF5F11}"/>
              </a:ext>
            </a:extLst>
          </p:cNvPr>
          <p:cNvSpPr txBox="1"/>
          <p:nvPr/>
        </p:nvSpPr>
        <p:spPr>
          <a:xfrm>
            <a:off x="344518" y="1913539"/>
            <a:ext cx="7128792" cy="490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1. </a:t>
            </a:r>
            <a:r>
              <a:rPr lang="ko-KR" altLang="en-US" sz="2500"/>
              <a:t>드론 에이전트의 위치 좌표 </a:t>
            </a:r>
            <a:endParaRPr lang="en-US" altLang="ko-KR" sz="2500"/>
          </a:p>
        </p:txBody>
      </p:sp>
    </p:spTree>
    <p:extLst>
      <p:ext uri="{BB962C8B-B14F-4D97-AF65-F5344CB8AC3E}">
        <p14:creationId xmlns:p14="http://schemas.microsoft.com/office/powerpoint/2010/main" val="3912004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C1FD6AD-7557-532E-EFA2-8EEC7BE66779}"/>
              </a:ext>
            </a:extLst>
          </p:cNvPr>
          <p:cNvSpPr/>
          <p:nvPr/>
        </p:nvSpPr>
        <p:spPr>
          <a:xfrm>
            <a:off x="0" y="0"/>
            <a:ext cx="12192000" cy="1100667"/>
          </a:xfrm>
          <a:prstGeom prst="rect">
            <a:avLst/>
          </a:prstGeom>
          <a:solidFill>
            <a:srgbClr val="224D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+mn-ea"/>
              </a:rPr>
              <a:t>프로젝트 구현과정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2529F-0456-3E9C-9DFD-680E2352B9AB}"/>
              </a:ext>
            </a:extLst>
          </p:cNvPr>
          <p:cNvSpPr txBox="1"/>
          <p:nvPr/>
        </p:nvSpPr>
        <p:spPr>
          <a:xfrm>
            <a:off x="125264" y="866371"/>
            <a:ext cx="6552728" cy="81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sz="2800" b="1" spc="-300">
                <a:latin typeface="+mn-ea"/>
              </a:rPr>
              <a:t>State :</a:t>
            </a:r>
            <a:endParaRPr lang="en-US" altLang="ko-KR" sz="2800" b="1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8E1E3-5C74-FAF6-3529-4F094DD39729}"/>
              </a:ext>
            </a:extLst>
          </p:cNvPr>
          <p:cNvSpPr txBox="1"/>
          <p:nvPr/>
        </p:nvSpPr>
        <p:spPr>
          <a:xfrm>
            <a:off x="335360" y="1957186"/>
            <a:ext cx="10801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3. </a:t>
            </a:r>
            <a:r>
              <a:rPr lang="ko-KR" altLang="en-US" sz="2500"/>
              <a:t>각 오브젝트와 드론 사이의 거리</a:t>
            </a:r>
            <a:endParaRPr lang="en-US" altLang="ko-KR" sz="25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B60F2B4-8FFC-0C7C-F53F-4F7A7C42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59" y="2642558"/>
            <a:ext cx="10315575" cy="6762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3CD2F97-8D67-32F0-7ACD-6BEFABA37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35" y="3553098"/>
            <a:ext cx="10677525" cy="609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F114BBA-6AF2-8034-CF91-AD2781F2F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59" y="4396963"/>
            <a:ext cx="10715625" cy="6477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38A7B0-03CB-7B9E-B4B1-FB9305EF2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35" y="5278928"/>
            <a:ext cx="111061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15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C1FD6AD-7557-532E-EFA2-8EEC7BE66779}"/>
              </a:ext>
            </a:extLst>
          </p:cNvPr>
          <p:cNvSpPr/>
          <p:nvPr/>
        </p:nvSpPr>
        <p:spPr>
          <a:xfrm>
            <a:off x="0" y="0"/>
            <a:ext cx="12192000" cy="1100667"/>
          </a:xfrm>
          <a:prstGeom prst="rect">
            <a:avLst/>
          </a:prstGeom>
          <a:solidFill>
            <a:srgbClr val="224D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+mn-ea"/>
              </a:rPr>
              <a:t>프로젝트 구현과정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2529F-0456-3E9C-9DFD-680E2352B9AB}"/>
              </a:ext>
            </a:extLst>
          </p:cNvPr>
          <p:cNvSpPr txBox="1"/>
          <p:nvPr/>
        </p:nvSpPr>
        <p:spPr>
          <a:xfrm>
            <a:off x="125264" y="866371"/>
            <a:ext cx="6552728" cy="81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sz="2800" b="1" spc="-300">
                <a:latin typeface="+mn-ea"/>
              </a:rPr>
              <a:t>State :</a:t>
            </a:r>
            <a:endParaRPr lang="en-US" altLang="ko-KR" sz="2800" b="1" spc="-3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B8E1E3-5C74-FAF6-3529-4F094DD39729}"/>
              </a:ext>
            </a:extLst>
          </p:cNvPr>
          <p:cNvSpPr txBox="1"/>
          <p:nvPr/>
        </p:nvSpPr>
        <p:spPr>
          <a:xfrm>
            <a:off x="340441" y="1967038"/>
            <a:ext cx="10801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4. </a:t>
            </a:r>
            <a:r>
              <a:rPr lang="ko-KR" altLang="en-US" sz="2500"/>
              <a:t>다섯개의 플래그 변수</a:t>
            </a:r>
            <a:endParaRPr lang="en-US" altLang="ko-KR" sz="25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216B23-A9FB-0661-3D2C-D69BFE4B7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41" y="2816535"/>
            <a:ext cx="3824410" cy="26286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36D25D-C284-521E-3345-1F5185800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522" y="2823633"/>
            <a:ext cx="2741557" cy="25915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B899F5-4C06-9666-0FB2-349EAF8002D7}"/>
              </a:ext>
            </a:extLst>
          </p:cNvPr>
          <p:cNvSpPr txBox="1"/>
          <p:nvPr/>
        </p:nvSpPr>
        <p:spPr>
          <a:xfrm>
            <a:off x="7021841" y="3441032"/>
            <a:ext cx="48038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/>
              <a:t>초기에는 모든 플래그가 </a:t>
            </a:r>
            <a:r>
              <a:rPr lang="en-US" altLang="ko-KR" sz="2500"/>
              <a:t>false</a:t>
            </a:r>
            <a:r>
              <a:rPr lang="ko-KR" altLang="en-US" sz="2500"/>
              <a:t>로 시작하고 두개의 물체의 픽업 여부과 픽다운 여부에 따라 </a:t>
            </a:r>
            <a:r>
              <a:rPr lang="en-US" altLang="ko-KR" sz="2500"/>
              <a:t>true</a:t>
            </a:r>
            <a:r>
              <a:rPr lang="ko-KR" altLang="en-US" sz="2500"/>
              <a:t>와 </a:t>
            </a:r>
            <a:r>
              <a:rPr lang="en-US" altLang="ko-KR" sz="2500"/>
              <a:t>false</a:t>
            </a:r>
            <a:r>
              <a:rPr lang="ko-KR" altLang="en-US" sz="2500"/>
              <a:t>로 바뀜</a:t>
            </a:r>
            <a:endParaRPr lang="en-US" altLang="ko-KR" sz="2500"/>
          </a:p>
        </p:txBody>
      </p:sp>
    </p:spTree>
    <p:extLst>
      <p:ext uri="{BB962C8B-B14F-4D97-AF65-F5344CB8AC3E}">
        <p14:creationId xmlns:p14="http://schemas.microsoft.com/office/powerpoint/2010/main" val="2473065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C1FD6AD-7557-532E-EFA2-8EEC7BE66779}"/>
              </a:ext>
            </a:extLst>
          </p:cNvPr>
          <p:cNvSpPr/>
          <p:nvPr/>
        </p:nvSpPr>
        <p:spPr>
          <a:xfrm>
            <a:off x="0" y="0"/>
            <a:ext cx="12192000" cy="1100667"/>
          </a:xfrm>
          <a:prstGeom prst="rect">
            <a:avLst/>
          </a:prstGeom>
          <a:solidFill>
            <a:srgbClr val="224D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+mn-ea"/>
              </a:rPr>
              <a:t>프로젝트 구현과정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2529F-0456-3E9C-9DFD-680E2352B9AB}"/>
              </a:ext>
            </a:extLst>
          </p:cNvPr>
          <p:cNvSpPr txBox="1"/>
          <p:nvPr/>
        </p:nvSpPr>
        <p:spPr>
          <a:xfrm>
            <a:off x="527995" y="1450071"/>
            <a:ext cx="6937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800" b="1" spc="-300">
                <a:latin typeface="+mn-ea"/>
              </a:rPr>
              <a:t>Action: </a:t>
            </a:r>
            <a:endParaRPr lang="en-US" altLang="ko-KR" sz="2800" b="1" spc="-3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4780F1-294C-F26A-0A00-7195710CA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95" y="2322696"/>
            <a:ext cx="6786754" cy="1872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CE0600-1262-8283-BE51-5BBCD82C9220}"/>
              </a:ext>
            </a:extLst>
          </p:cNvPr>
          <p:cNvSpPr txBox="1"/>
          <p:nvPr/>
        </p:nvSpPr>
        <p:spPr>
          <a:xfrm>
            <a:off x="335360" y="4986046"/>
            <a:ext cx="118566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/>
              <a:t>Action</a:t>
            </a:r>
            <a:r>
              <a:rPr lang="ko-KR" altLang="en-US" sz="2500"/>
              <a:t>은 </a:t>
            </a:r>
            <a:r>
              <a:rPr lang="en-US" altLang="ko-KR" sz="2500"/>
              <a:t>x, y, z</a:t>
            </a:r>
            <a:r>
              <a:rPr lang="ko-KR" altLang="en-US" sz="2500"/>
              <a:t>축 방향으로의 연속적인 이동</a:t>
            </a:r>
            <a:endParaRPr lang="en-US" altLang="ko-KR" sz="2500"/>
          </a:p>
          <a:p>
            <a:r>
              <a:rPr lang="en-US" altLang="ko-KR" sz="2500"/>
              <a:t>Mathf.Clamp</a:t>
            </a:r>
            <a:r>
              <a:rPr lang="ko-KR" altLang="en-US" sz="2500"/>
              <a:t> 함수를 통해 입력값을 지정한 최솟값</a:t>
            </a:r>
            <a:r>
              <a:rPr lang="en-US" altLang="ko-KR" sz="2500"/>
              <a:t>, </a:t>
            </a:r>
            <a:r>
              <a:rPr lang="ko-KR" altLang="en-US" sz="2500"/>
              <a:t>최댓값의 범위로 잘라서 사용</a:t>
            </a:r>
          </a:p>
        </p:txBody>
      </p:sp>
    </p:spTree>
    <p:extLst>
      <p:ext uri="{BB962C8B-B14F-4D97-AF65-F5344CB8AC3E}">
        <p14:creationId xmlns:p14="http://schemas.microsoft.com/office/powerpoint/2010/main" val="1589181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C1FD6AD-7557-532E-EFA2-8EEC7BE66779}"/>
              </a:ext>
            </a:extLst>
          </p:cNvPr>
          <p:cNvSpPr/>
          <p:nvPr/>
        </p:nvSpPr>
        <p:spPr>
          <a:xfrm>
            <a:off x="0" y="0"/>
            <a:ext cx="12192000" cy="1100667"/>
          </a:xfrm>
          <a:prstGeom prst="rect">
            <a:avLst/>
          </a:prstGeom>
          <a:solidFill>
            <a:srgbClr val="224D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+mn-ea"/>
              </a:rPr>
              <a:t>프로젝트 구현과정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D2529F-0456-3E9C-9DFD-680E2352B9AB}"/>
              </a:ext>
            </a:extLst>
          </p:cNvPr>
          <p:cNvSpPr txBox="1"/>
          <p:nvPr/>
        </p:nvSpPr>
        <p:spPr>
          <a:xfrm>
            <a:off x="0" y="1268760"/>
            <a:ext cx="6067944" cy="574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400" b="1" spc="-300" dirty="0">
                <a:latin typeface="+mn-ea"/>
              </a:rPr>
              <a:t>Reward</a:t>
            </a:r>
            <a:r>
              <a:rPr lang="en-US" altLang="ko-KR" sz="2400" b="1" spc="-300">
                <a:latin typeface="+mn-ea"/>
              </a:rPr>
              <a:t>: </a:t>
            </a:r>
            <a:endParaRPr lang="en-US" altLang="ko-KR" sz="2400" b="1" spc="-3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463B9-3B8D-E1B7-1B54-2CAC863F6975}"/>
              </a:ext>
            </a:extLst>
          </p:cNvPr>
          <p:cNvSpPr txBox="1"/>
          <p:nvPr/>
        </p:nvSpPr>
        <p:spPr>
          <a:xfrm>
            <a:off x="183648" y="3365861"/>
            <a:ext cx="11768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/>
              <a:t>매 스텝마다 </a:t>
            </a:r>
            <a:r>
              <a:rPr lang="en-US" altLang="ko-KR" sz="2200"/>
              <a:t>-0.01</a:t>
            </a:r>
            <a:r>
              <a:rPr lang="ko-KR" altLang="en-US" sz="2200"/>
              <a:t>의 </a:t>
            </a:r>
            <a:r>
              <a:rPr lang="en-US" altLang="ko-KR" sz="2200"/>
              <a:t>reward : </a:t>
            </a:r>
            <a:r>
              <a:rPr lang="ko-KR" altLang="en-US" sz="2200"/>
              <a:t>에이전트가 타겟에 빨리 도달했을 때 보상의 총합이 크게한다</a:t>
            </a:r>
            <a:r>
              <a:rPr lang="en-US" altLang="ko-KR" sz="220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B90BAF-D811-79C6-61DE-F5A7FC909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33" y="2085694"/>
            <a:ext cx="9434289" cy="11006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922CAB-27C1-9029-EC2D-7477AAF44B3C}"/>
              </a:ext>
            </a:extLst>
          </p:cNvPr>
          <p:cNvSpPr txBox="1"/>
          <p:nvPr/>
        </p:nvSpPr>
        <p:spPr>
          <a:xfrm>
            <a:off x="211704" y="6134725"/>
            <a:ext cx="11768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spc="-300" dirty="0"/>
              <a:t>일정고도 이상이  되면 </a:t>
            </a:r>
            <a:r>
              <a:rPr lang="en-US" altLang="ko-KR" sz="2200" spc="-300" dirty="0"/>
              <a:t>-3</a:t>
            </a:r>
            <a:r>
              <a:rPr lang="ko-KR" altLang="en-US" sz="2200" spc="-300" dirty="0"/>
              <a:t>의 </a:t>
            </a:r>
            <a:r>
              <a:rPr lang="en-US" altLang="ko-KR" sz="2200" spc="-300" dirty="0"/>
              <a:t>reward, </a:t>
            </a:r>
            <a:r>
              <a:rPr lang="ko-KR" altLang="en-US" sz="2200" spc="-300" dirty="0"/>
              <a:t>에피소드 종료</a:t>
            </a:r>
            <a:endParaRPr lang="en-US" altLang="ko-KR" sz="2200" spc="-3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1CAF6E-A113-2C5C-E402-64B6E4578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43" y="4084467"/>
            <a:ext cx="5616624" cy="176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377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C1FD6AD-7557-532E-EFA2-8EEC7BE66779}"/>
              </a:ext>
            </a:extLst>
          </p:cNvPr>
          <p:cNvSpPr/>
          <p:nvPr/>
        </p:nvSpPr>
        <p:spPr>
          <a:xfrm>
            <a:off x="0" y="0"/>
            <a:ext cx="12192000" cy="1100667"/>
          </a:xfrm>
          <a:prstGeom prst="rect">
            <a:avLst/>
          </a:prstGeom>
          <a:solidFill>
            <a:srgbClr val="224D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+mn-ea"/>
              </a:rPr>
              <a:t>프로젝트 구현과정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463B9-3B8D-E1B7-1B54-2CAC863F6975}"/>
              </a:ext>
            </a:extLst>
          </p:cNvPr>
          <p:cNvSpPr txBox="1"/>
          <p:nvPr/>
        </p:nvSpPr>
        <p:spPr>
          <a:xfrm>
            <a:off x="211704" y="3281953"/>
            <a:ext cx="117685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200" spc="-300" dirty="0"/>
          </a:p>
          <a:p>
            <a:r>
              <a:rPr lang="ko-KR" altLang="en-US" sz="2200" spc="-300" dirty="0"/>
              <a:t>배송할 물체와의 거리가 일정 거리 이상이 되면 </a:t>
            </a:r>
            <a:r>
              <a:rPr lang="en-US" altLang="ko-KR" sz="2200" spc="-300" dirty="0"/>
              <a:t>error </a:t>
            </a:r>
            <a:r>
              <a:rPr lang="ko-KR" altLang="en-US" sz="2200" spc="-300" dirty="0"/>
              <a:t>알림 출력 후 </a:t>
            </a:r>
            <a:r>
              <a:rPr lang="en-US" altLang="ko-KR" sz="2200" spc="-300" dirty="0"/>
              <a:t>-1</a:t>
            </a:r>
            <a:r>
              <a:rPr lang="ko-KR" altLang="en-US" sz="2200" spc="-300" dirty="0"/>
              <a:t>의 </a:t>
            </a:r>
            <a:r>
              <a:rPr lang="en-US" altLang="ko-KR" sz="2200" spc="-300" dirty="0"/>
              <a:t>reward, </a:t>
            </a:r>
            <a:r>
              <a:rPr lang="ko-KR" altLang="en-US" sz="2200" spc="-300" dirty="0"/>
              <a:t>에피소드 종료</a:t>
            </a:r>
            <a:endParaRPr lang="en-US" altLang="ko-KR" sz="2200" spc="-3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BFFB0-AC52-2735-3B21-1073B1DD9B09}"/>
              </a:ext>
            </a:extLst>
          </p:cNvPr>
          <p:cNvSpPr txBox="1"/>
          <p:nvPr/>
        </p:nvSpPr>
        <p:spPr>
          <a:xfrm>
            <a:off x="212430" y="5882778"/>
            <a:ext cx="11768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spc="-300" dirty="0"/>
              <a:t>물체와의 거리 변화량에 </a:t>
            </a:r>
            <a:r>
              <a:rPr lang="en-US" altLang="ko-KR" sz="2200" spc="-300" dirty="0"/>
              <a:t>5</a:t>
            </a:r>
            <a:r>
              <a:rPr lang="ko-KR" altLang="en-US" sz="2200" spc="-300" dirty="0"/>
              <a:t>를 곱한만큼의 </a:t>
            </a:r>
            <a:r>
              <a:rPr lang="en-US" altLang="ko-KR" sz="2200" spc="-300" dirty="0"/>
              <a:t>reward: </a:t>
            </a:r>
            <a:r>
              <a:rPr lang="ko-KR" altLang="en-US" sz="2200" spc="-300" dirty="0"/>
              <a:t>에이전트가 물체와 가까워지도록 한다</a:t>
            </a:r>
            <a:r>
              <a:rPr lang="en-US" altLang="ko-KR" sz="2200" spc="-3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7880B8-60F6-41A9-1CE3-05501294E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66" y="1367142"/>
            <a:ext cx="1952625" cy="30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4AD852-11D9-6110-3EF4-C6BC0285898D}"/>
              </a:ext>
            </a:extLst>
          </p:cNvPr>
          <p:cNvSpPr txBox="1"/>
          <p:nvPr/>
        </p:nvSpPr>
        <p:spPr>
          <a:xfrm>
            <a:off x="2423592" y="1343311"/>
            <a:ext cx="60486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/>
              <a:t>에이전트가 물체를 </a:t>
            </a:r>
            <a:r>
              <a:rPr lang="en-US" altLang="ko-KR" sz="2200"/>
              <a:t>PickUp</a:t>
            </a:r>
            <a:r>
              <a:rPr lang="ko-KR" altLang="en-US" sz="2200"/>
              <a:t>한 상태가 아닐때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2FB6F2-0D67-C66D-AFDA-CAA7BDBB0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7" y="1952413"/>
            <a:ext cx="2920541" cy="13432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773A8D6-4477-6210-4CE6-16C674792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666" y="3619340"/>
            <a:ext cx="8384637" cy="193980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D20C4A-7311-F0A4-4AE3-C466DF0B4E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988" y="1946632"/>
            <a:ext cx="3235790" cy="134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80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C1FD6AD-7557-532E-EFA2-8EEC7BE66779}"/>
              </a:ext>
            </a:extLst>
          </p:cNvPr>
          <p:cNvSpPr/>
          <p:nvPr/>
        </p:nvSpPr>
        <p:spPr>
          <a:xfrm>
            <a:off x="0" y="0"/>
            <a:ext cx="12192000" cy="1100667"/>
          </a:xfrm>
          <a:prstGeom prst="rect">
            <a:avLst/>
          </a:prstGeom>
          <a:solidFill>
            <a:srgbClr val="224D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+mn-ea"/>
              </a:rPr>
              <a:t>프로젝트 구현과정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463B9-3B8D-E1B7-1B54-2CAC863F6975}"/>
              </a:ext>
            </a:extLst>
          </p:cNvPr>
          <p:cNvSpPr txBox="1"/>
          <p:nvPr/>
        </p:nvSpPr>
        <p:spPr>
          <a:xfrm>
            <a:off x="194605" y="3213556"/>
            <a:ext cx="11768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spc="-300"/>
              <a:t>Pickup</a:t>
            </a:r>
            <a:r>
              <a:rPr lang="ko-KR" altLang="en-US" sz="2200" spc="-300"/>
              <a:t> 후 목적지와의 거리가 너무멀어지면 </a:t>
            </a:r>
            <a:r>
              <a:rPr lang="en-US" altLang="ko-KR" sz="2200" spc="-300"/>
              <a:t>-1</a:t>
            </a:r>
            <a:r>
              <a:rPr lang="ko-KR" altLang="en-US" sz="2200" spc="-300"/>
              <a:t>의 </a:t>
            </a:r>
            <a:r>
              <a:rPr lang="en-US" altLang="ko-KR" sz="2200" spc="-300"/>
              <a:t>reward, </a:t>
            </a:r>
            <a:r>
              <a:rPr lang="ko-KR" altLang="en-US" sz="2200" spc="-300"/>
              <a:t>에피소드종료</a:t>
            </a:r>
            <a:endParaRPr lang="en-US" altLang="ko-KR" sz="2200" spc="-3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320D88-A0B4-3C4B-E6E5-7569524E0D9F}"/>
              </a:ext>
            </a:extLst>
          </p:cNvPr>
          <p:cNvSpPr txBox="1"/>
          <p:nvPr/>
        </p:nvSpPr>
        <p:spPr>
          <a:xfrm>
            <a:off x="211704" y="5931996"/>
            <a:ext cx="11768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spc="-300" dirty="0"/>
              <a:t>목적지와의 거리 변화량에 </a:t>
            </a:r>
            <a:r>
              <a:rPr lang="en-US" altLang="ko-KR" sz="2200" spc="-300" dirty="0"/>
              <a:t>5</a:t>
            </a:r>
            <a:r>
              <a:rPr lang="ko-KR" altLang="en-US" sz="2200" spc="-300" dirty="0"/>
              <a:t>를 곱한만큼의 </a:t>
            </a:r>
            <a:r>
              <a:rPr lang="en-US" altLang="ko-KR" sz="2200" spc="-300" dirty="0"/>
              <a:t>reward:  </a:t>
            </a:r>
            <a:r>
              <a:rPr lang="ko-KR" altLang="en-US" sz="2200" spc="-300" dirty="0"/>
              <a:t>에이전트가 목적지와 가까워지도록 한다</a:t>
            </a:r>
            <a:r>
              <a:rPr lang="en-US" altLang="ko-KR" sz="2200" spc="-3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CF2349-97D5-8F8E-D5D7-4E38A597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43" y="4215649"/>
            <a:ext cx="10038783" cy="12487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A159B11-50D6-E4AB-4489-C42A34993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77" y="1477434"/>
            <a:ext cx="3353790" cy="14475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076549-744F-FBE0-0079-6A330D442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816" y="1504601"/>
            <a:ext cx="3790239" cy="142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65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C1FD6AD-7557-532E-EFA2-8EEC7BE66779}"/>
              </a:ext>
            </a:extLst>
          </p:cNvPr>
          <p:cNvSpPr/>
          <p:nvPr/>
        </p:nvSpPr>
        <p:spPr>
          <a:xfrm>
            <a:off x="0" y="0"/>
            <a:ext cx="12192000" cy="1100667"/>
          </a:xfrm>
          <a:prstGeom prst="rect">
            <a:avLst/>
          </a:prstGeom>
          <a:solidFill>
            <a:srgbClr val="224D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+mn-ea"/>
              </a:rPr>
              <a:t>프로젝트 구현과정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463B9-3B8D-E1B7-1B54-2CAC863F6975}"/>
              </a:ext>
            </a:extLst>
          </p:cNvPr>
          <p:cNvSpPr txBox="1"/>
          <p:nvPr/>
        </p:nvSpPr>
        <p:spPr>
          <a:xfrm>
            <a:off x="194605" y="3213556"/>
            <a:ext cx="11768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200" spc="-300" dirty="0"/>
              <a:t>Agent</a:t>
            </a:r>
            <a:r>
              <a:rPr lang="ko-KR" altLang="en-US" sz="2200" spc="-300" dirty="0"/>
              <a:t>가 장애물</a:t>
            </a:r>
            <a:r>
              <a:rPr lang="en-US" altLang="ko-KR" sz="2200" spc="-300" dirty="0"/>
              <a:t>(</a:t>
            </a:r>
            <a:r>
              <a:rPr lang="ko-KR" altLang="en-US" sz="2200" spc="-300" dirty="0"/>
              <a:t>빌딩</a:t>
            </a:r>
            <a:r>
              <a:rPr lang="en-US" altLang="ko-KR" sz="2200" spc="-300" dirty="0"/>
              <a:t>, </a:t>
            </a:r>
            <a:r>
              <a:rPr lang="ko-KR" altLang="en-US" sz="2200" spc="-300" dirty="0"/>
              <a:t>도로</a:t>
            </a:r>
            <a:r>
              <a:rPr lang="en-US" altLang="ko-KR" sz="2200" spc="-300" dirty="0"/>
              <a:t>, </a:t>
            </a:r>
            <a:r>
              <a:rPr lang="ko-KR" altLang="en-US" sz="2200" spc="-300" dirty="0"/>
              <a:t>보도</a:t>
            </a:r>
            <a:r>
              <a:rPr lang="en-US" altLang="ko-KR" sz="2200" spc="-300" dirty="0"/>
              <a:t>)</a:t>
            </a:r>
            <a:r>
              <a:rPr lang="ko-KR" altLang="en-US" sz="2200" spc="-300" dirty="0"/>
              <a:t>와 충돌 시 </a:t>
            </a:r>
            <a:r>
              <a:rPr lang="en-US" altLang="ko-KR" sz="2200" spc="-300" dirty="0"/>
              <a:t>– reward </a:t>
            </a:r>
            <a:r>
              <a:rPr lang="ko-KR" altLang="en-US" sz="2200" spc="-300" dirty="0"/>
              <a:t>값 부여 후 에피소드 종료</a:t>
            </a:r>
            <a:endParaRPr lang="en-US" altLang="ko-KR" sz="2200" spc="-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320D88-A0B4-3C4B-E6E5-7569524E0D9F}"/>
              </a:ext>
            </a:extLst>
          </p:cNvPr>
          <p:cNvSpPr txBox="1"/>
          <p:nvPr/>
        </p:nvSpPr>
        <p:spPr>
          <a:xfrm>
            <a:off x="211704" y="5931996"/>
            <a:ext cx="117685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spc="-300" dirty="0"/>
              <a:t>목표지점에 </a:t>
            </a:r>
            <a:r>
              <a:rPr lang="en-US" altLang="ko-KR" sz="2200" spc="-300" dirty="0"/>
              <a:t>object</a:t>
            </a:r>
            <a:r>
              <a:rPr lang="ko-KR" altLang="en-US" sz="2200" spc="-300" dirty="0"/>
              <a:t>들이 모두 배송 완료 되었을 시 </a:t>
            </a:r>
            <a:r>
              <a:rPr lang="en-US" altLang="ko-KR" sz="2200" spc="-300" dirty="0"/>
              <a:t>reward </a:t>
            </a:r>
            <a:r>
              <a:rPr lang="ko-KR" altLang="en-US" sz="2200" spc="-300" dirty="0"/>
              <a:t>값을 </a:t>
            </a:r>
            <a:r>
              <a:rPr lang="en-US" altLang="ko-KR" sz="2200" spc="-300" dirty="0"/>
              <a:t>100 </a:t>
            </a:r>
            <a:r>
              <a:rPr lang="ko-KR" altLang="en-US" sz="2200" spc="-300" dirty="0"/>
              <a:t>부여 후 에피소드 종료</a:t>
            </a:r>
            <a:endParaRPr lang="en-US" altLang="ko-KR" sz="2200" spc="-3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1ABCCB-F4FE-7476-A9A2-018B36C87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95" y="1120624"/>
            <a:ext cx="3096344" cy="18161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AC541A-9960-CF39-6AE1-72D544FDD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889" y="1645769"/>
            <a:ext cx="3096344" cy="12910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6AF3AD-E8CF-F3FB-4864-8E30BB7CD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1183" y="1598920"/>
            <a:ext cx="3619163" cy="12910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1D09EA-8F07-E882-97C8-DD7FACDDD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538" y="4068255"/>
            <a:ext cx="3020746" cy="142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85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B6AC1CA-A9F6-D560-81DB-D3802B038A36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B1619E6-7734-D250-9FA6-BB50C0C282EC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8310B4-840B-ABD8-B5FB-DCA691928C7E}"/>
                </a:ext>
              </a:extLst>
            </p:cNvPr>
            <p:cNvSpPr txBox="1"/>
            <p:nvPr/>
          </p:nvSpPr>
          <p:spPr>
            <a:xfrm>
              <a:off x="6817895" y="3350782"/>
              <a:ext cx="515718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프로젝트 구현결과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0461E70-B30A-12B4-1CC3-63DBAA8DBC0D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CDF4A0E-455F-98C3-9F50-2B89AE52DECD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518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C1FD6AD-7557-532E-EFA2-8EEC7BE66779}"/>
              </a:ext>
            </a:extLst>
          </p:cNvPr>
          <p:cNvSpPr/>
          <p:nvPr/>
        </p:nvSpPr>
        <p:spPr>
          <a:xfrm>
            <a:off x="0" y="0"/>
            <a:ext cx="12192000" cy="1100667"/>
          </a:xfrm>
          <a:prstGeom prst="rect">
            <a:avLst/>
          </a:prstGeom>
          <a:solidFill>
            <a:srgbClr val="224D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+mn-ea"/>
              </a:rPr>
              <a:t>프로젝트 구현결과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216C4F-D006-4F6A-1E50-191BC098F008}"/>
              </a:ext>
            </a:extLst>
          </p:cNvPr>
          <p:cNvSpPr txBox="1"/>
          <p:nvPr/>
        </p:nvSpPr>
        <p:spPr>
          <a:xfrm>
            <a:off x="695400" y="5301208"/>
            <a:ext cx="10945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/>
              <a:t>PPO </a:t>
            </a:r>
            <a:r>
              <a:rPr lang="ko-KR" altLang="en-US" sz="2200"/>
              <a:t>알고리즘으로 강화학습 수행 결과 시간이 지날수록 드론 에이전트가 물체를 </a:t>
            </a:r>
            <a:r>
              <a:rPr lang="en-US" altLang="ko-KR" sz="2200"/>
              <a:t>Pickup </a:t>
            </a:r>
            <a:r>
              <a:rPr lang="ko-KR" altLang="en-US" sz="2200"/>
              <a:t>하여 목적지에 성공적으로 도달함을 확인할 수 있었다</a:t>
            </a:r>
            <a:r>
              <a:rPr lang="en-US" altLang="ko-KR" sz="2200"/>
              <a:t>.</a:t>
            </a:r>
            <a:endParaRPr lang="ko-KR" altLang="en-US" sz="2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742153-6165-E8A4-59DC-20D1D6D19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929" y="1556792"/>
            <a:ext cx="5544616" cy="34469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3A26C8-03F2-9D5F-9E0E-E320DEB7E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6" y="1683064"/>
            <a:ext cx="4117878" cy="318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87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21A876A5-FAC2-D330-DBEB-B5CD3BD12A39}"/>
              </a:ext>
            </a:extLst>
          </p:cNvPr>
          <p:cNvSpPr/>
          <p:nvPr/>
        </p:nvSpPr>
        <p:spPr>
          <a:xfrm>
            <a:off x="0" y="1"/>
            <a:ext cx="5973417" cy="6858000"/>
          </a:xfrm>
          <a:prstGeom prst="rect">
            <a:avLst/>
          </a:prstGeom>
          <a:gradFill flip="none" rotWithShape="1">
            <a:gsLst>
              <a:gs pos="0">
                <a:srgbClr val="224D60">
                  <a:alpha val="80000"/>
                </a:srgbClr>
              </a:gs>
              <a:gs pos="100000">
                <a:schemeClr val="accent1">
                  <a:lumMod val="50000"/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C1B06FDB-6C32-969B-4959-950EF31D37E4}"/>
              </a:ext>
            </a:extLst>
          </p:cNvPr>
          <p:cNvGrpSpPr/>
          <p:nvPr/>
        </p:nvGrpSpPr>
        <p:grpSpPr>
          <a:xfrm>
            <a:off x="343400" y="1602857"/>
            <a:ext cx="5229688" cy="893863"/>
            <a:chOff x="5994506" y="1634220"/>
            <a:chExt cx="5265165" cy="6463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291183-E748-13B3-06A8-2FD8FE8578E2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36720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bg1"/>
                  </a:solidFill>
                  <a:cs typeface="Arial" pitchFamily="34" charset="0"/>
                </a:rPr>
                <a:t>프로젝트 개요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3224DB4-7045-E4AE-473C-E82AA6B2062D}"/>
                </a:ext>
              </a:extLst>
            </p:cNvPr>
            <p:cNvSpPr txBox="1"/>
            <p:nvPr/>
          </p:nvSpPr>
          <p:spPr>
            <a:xfrm>
              <a:off x="5994506" y="16342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4655C328-689F-CA6A-5913-7E0C60D5C8CC}"/>
              </a:ext>
            </a:extLst>
          </p:cNvPr>
          <p:cNvGrpSpPr/>
          <p:nvPr/>
        </p:nvGrpSpPr>
        <p:grpSpPr>
          <a:xfrm>
            <a:off x="343401" y="2805172"/>
            <a:ext cx="5229689" cy="893862"/>
            <a:chOff x="5994506" y="1634221"/>
            <a:chExt cx="5265165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7C1915-AB07-0A33-56A0-657C16D482D2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36720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bg1"/>
                  </a:solidFill>
                  <a:cs typeface="Arial" pitchFamily="34" charset="0"/>
                </a:rPr>
                <a:t>프로젝트 구현 과정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C9A3E5-AEF6-4DC2-A41B-626D1BEA2425}"/>
                </a:ext>
              </a:extLst>
            </p:cNvPr>
            <p:cNvSpPr txBox="1"/>
            <p:nvPr/>
          </p:nvSpPr>
          <p:spPr>
            <a:xfrm>
              <a:off x="5994506" y="16342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5">
            <a:extLst>
              <a:ext uri="{FF2B5EF4-FFF2-40B4-BE49-F238E27FC236}">
                <a16:creationId xmlns:a16="http://schemas.microsoft.com/office/drawing/2014/main" id="{5AC140EB-3587-66D1-C81E-0BB6F0DE64D5}"/>
              </a:ext>
            </a:extLst>
          </p:cNvPr>
          <p:cNvGrpSpPr/>
          <p:nvPr/>
        </p:nvGrpSpPr>
        <p:grpSpPr>
          <a:xfrm>
            <a:off x="343401" y="4007488"/>
            <a:ext cx="5229689" cy="893862"/>
            <a:chOff x="5994506" y="1634221"/>
            <a:chExt cx="5265165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1BD6E6-283E-6DD3-46D1-1D3B196B3DE2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36720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>
                  <a:solidFill>
                    <a:schemeClr val="bg1"/>
                  </a:solidFill>
                  <a:cs typeface="Arial" pitchFamily="34" charset="0"/>
                </a:rPr>
                <a:t>프로젝트 결과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F7D25AA-7ADC-90C0-DFCA-3983842A728F}"/>
                </a:ext>
              </a:extLst>
            </p:cNvPr>
            <p:cNvSpPr txBox="1"/>
            <p:nvPr/>
          </p:nvSpPr>
          <p:spPr>
            <a:xfrm>
              <a:off x="5994506" y="16342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5132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C1FD6AD-7557-532E-EFA2-8EEC7BE66779}"/>
              </a:ext>
            </a:extLst>
          </p:cNvPr>
          <p:cNvSpPr/>
          <p:nvPr/>
        </p:nvSpPr>
        <p:spPr>
          <a:xfrm>
            <a:off x="0" y="0"/>
            <a:ext cx="12192000" cy="1100667"/>
          </a:xfrm>
          <a:prstGeom prst="rect">
            <a:avLst/>
          </a:prstGeom>
          <a:solidFill>
            <a:srgbClr val="224D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+mn-ea"/>
              </a:rPr>
              <a:t>프로젝트 구현결과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216C4F-D006-4F6A-1E50-191BC098F008}"/>
              </a:ext>
            </a:extLst>
          </p:cNvPr>
          <p:cNvSpPr txBox="1"/>
          <p:nvPr/>
        </p:nvSpPr>
        <p:spPr>
          <a:xfrm>
            <a:off x="695400" y="5301208"/>
            <a:ext cx="10945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/>
              <a:t>PPO </a:t>
            </a:r>
            <a:r>
              <a:rPr lang="ko-KR" altLang="en-US" sz="2200"/>
              <a:t>알고리즘으로 강화학습 수행 결과 시간이 지날수록 드론 에이전트가 물체를 </a:t>
            </a:r>
            <a:r>
              <a:rPr lang="en-US" altLang="ko-KR" sz="2200"/>
              <a:t>Pickup </a:t>
            </a:r>
            <a:r>
              <a:rPr lang="ko-KR" altLang="en-US" sz="2200"/>
              <a:t>하여 목적지에 성공적으로 도달함을 확인할 수 있었다</a:t>
            </a:r>
            <a:r>
              <a:rPr lang="en-US" altLang="ko-KR" sz="2200"/>
              <a:t>.</a:t>
            </a:r>
            <a:endParaRPr lang="ko-KR" altLang="en-US" sz="2200"/>
          </a:p>
        </p:txBody>
      </p:sp>
      <p:pic>
        <p:nvPicPr>
          <p:cNvPr id="14" name="제목 없는 동영상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163FCB97-AF0E-C4CD-69F3-38A7276371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9496" y="1268760"/>
            <a:ext cx="6408712" cy="360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8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4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C1FD6AD-7557-532E-EFA2-8EEC7BE66779}"/>
              </a:ext>
            </a:extLst>
          </p:cNvPr>
          <p:cNvSpPr/>
          <p:nvPr/>
        </p:nvSpPr>
        <p:spPr>
          <a:xfrm>
            <a:off x="0" y="0"/>
            <a:ext cx="12192000" cy="1100667"/>
          </a:xfrm>
          <a:prstGeom prst="rect">
            <a:avLst/>
          </a:prstGeom>
          <a:solidFill>
            <a:srgbClr val="224D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+mn-ea"/>
              </a:rPr>
              <a:t>프로젝트 구현결과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97A77-82FA-346B-AF7D-F3EAA143DC60}"/>
              </a:ext>
            </a:extLst>
          </p:cNvPr>
          <p:cNvSpPr txBox="1"/>
          <p:nvPr/>
        </p:nvSpPr>
        <p:spPr>
          <a:xfrm>
            <a:off x="767408" y="5757333"/>
            <a:ext cx="106571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Step</a:t>
            </a:r>
            <a:r>
              <a:rPr lang="ko-KR" altLang="en-US" sz="2200" dirty="0"/>
              <a:t>이 지남에 따라 </a:t>
            </a:r>
            <a:r>
              <a:rPr lang="en-US" altLang="ko-KR" sz="2200" dirty="0"/>
              <a:t>Mean Reward </a:t>
            </a:r>
            <a:r>
              <a:rPr lang="ko-KR" altLang="en-US" sz="2200" dirty="0"/>
              <a:t>또한 증가함을 확인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4BE51C-DFEA-61BE-D09F-55D277ABC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57" y="1311225"/>
            <a:ext cx="8177817" cy="420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22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C1FD6AD-7557-532E-EFA2-8EEC7BE66779}"/>
              </a:ext>
            </a:extLst>
          </p:cNvPr>
          <p:cNvSpPr/>
          <p:nvPr/>
        </p:nvSpPr>
        <p:spPr>
          <a:xfrm>
            <a:off x="0" y="0"/>
            <a:ext cx="12192000" cy="1100667"/>
          </a:xfrm>
          <a:prstGeom prst="rect">
            <a:avLst/>
          </a:prstGeom>
          <a:solidFill>
            <a:srgbClr val="224D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+mn-ea"/>
              </a:rPr>
              <a:t>프로젝트 구현결과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97A77-82FA-346B-AF7D-F3EAA143DC60}"/>
              </a:ext>
            </a:extLst>
          </p:cNvPr>
          <p:cNvSpPr txBox="1"/>
          <p:nvPr/>
        </p:nvSpPr>
        <p:spPr>
          <a:xfrm>
            <a:off x="767408" y="5757333"/>
            <a:ext cx="106571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err="1"/>
              <a:t>Tensorboard</a:t>
            </a:r>
            <a:r>
              <a:rPr lang="ko-KR" altLang="en-US" sz="2200" dirty="0"/>
              <a:t>로 확인 결과 </a:t>
            </a:r>
            <a:r>
              <a:rPr lang="en-US" altLang="ko-KR" sz="2200" dirty="0"/>
              <a:t>loss </a:t>
            </a:r>
            <a:r>
              <a:rPr lang="ko-KR" altLang="en-US" sz="2200" dirty="0"/>
              <a:t>값의 변화가 다소 불안정하지만 전반적으로 </a:t>
            </a:r>
            <a:r>
              <a:rPr lang="en-US" altLang="ko-KR" sz="2200" dirty="0"/>
              <a:t>reward </a:t>
            </a:r>
            <a:r>
              <a:rPr lang="ko-KR" altLang="en-US" sz="2200" dirty="0"/>
              <a:t>값은 대체적으로 일정한 값만큼 증가하는 경향을 보이는 것을 확인할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F6B291-3580-9A82-8174-BDDF8F12D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9" y="1700808"/>
            <a:ext cx="3240359" cy="35283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B13E57-5BE1-A67E-E256-41E6C693C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841" y="1621185"/>
            <a:ext cx="3240360" cy="35283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F459300-658E-AE9D-4F8E-D50E2A274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0217" y="1708423"/>
            <a:ext cx="3600400" cy="325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47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B6AC1CA-A9F6-D560-81DB-D3802B038A36}"/>
              </a:ext>
            </a:extLst>
          </p:cNvPr>
          <p:cNvGrpSpPr/>
          <p:nvPr/>
        </p:nvGrpSpPr>
        <p:grpSpPr>
          <a:xfrm>
            <a:off x="3792965" y="2837745"/>
            <a:ext cx="4606070" cy="1182511"/>
            <a:chOff x="6817895" y="4099612"/>
            <a:chExt cx="5374105" cy="86177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B1619E6-7734-D250-9FA6-BB50C0C282EC}"/>
                </a:ext>
              </a:extLst>
            </p:cNvPr>
            <p:cNvSpPr txBox="1"/>
            <p:nvPr/>
          </p:nvSpPr>
          <p:spPr>
            <a:xfrm>
              <a:off x="7643884" y="4099612"/>
              <a:ext cx="33906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00" b="1" dirty="0">
                  <a:solidFill>
                    <a:schemeClr val="bg1"/>
                  </a:solidFill>
                  <a:latin typeface="+mj-ea"/>
                  <a:ea typeface="+mj-ea"/>
                </a:rPr>
                <a:t>감사합니다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CDF4A0E-455F-98C3-9F50-2B89AE52DECD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4680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B6AC1CA-A9F6-D560-81DB-D3802B038A36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B1619E6-7734-D250-9FA6-BB50C0C282EC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8310B4-840B-ABD8-B5FB-DCA691928C7E}"/>
                </a:ext>
              </a:extLst>
            </p:cNvPr>
            <p:cNvSpPr txBox="1"/>
            <p:nvPr/>
          </p:nvSpPr>
          <p:spPr>
            <a:xfrm>
              <a:off x="6817895" y="3350782"/>
              <a:ext cx="382508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프로젝트 개요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0461E70-B30A-12B4-1CC3-63DBAA8DBC0D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CDF4A0E-455F-98C3-9F50-2B89AE52DECD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7146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C1FD6AD-7557-532E-EFA2-8EEC7BE66779}"/>
              </a:ext>
            </a:extLst>
          </p:cNvPr>
          <p:cNvSpPr/>
          <p:nvPr/>
        </p:nvSpPr>
        <p:spPr>
          <a:xfrm>
            <a:off x="0" y="0"/>
            <a:ext cx="12192000" cy="1100667"/>
          </a:xfrm>
          <a:prstGeom prst="rect">
            <a:avLst/>
          </a:prstGeom>
          <a:solidFill>
            <a:srgbClr val="224D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spc="-300">
                <a:solidFill>
                  <a:schemeClr val="bg1"/>
                </a:solidFill>
                <a:latin typeface="+mn-ea"/>
              </a:rPr>
              <a:t>동기</a:t>
            </a:r>
            <a:endParaRPr lang="ko-KR" altLang="en-US" sz="4400" b="1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D17C31-79E8-568D-4462-3CBDABF2C410}"/>
              </a:ext>
            </a:extLst>
          </p:cNvPr>
          <p:cNvSpPr txBox="1"/>
          <p:nvPr/>
        </p:nvSpPr>
        <p:spPr>
          <a:xfrm>
            <a:off x="479376" y="5543425"/>
            <a:ext cx="10945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전 세계적으로 배달</a:t>
            </a:r>
            <a:r>
              <a:rPr lang="en-US" altLang="ko-KR" sz="2400"/>
              <a:t>, </a:t>
            </a:r>
            <a:r>
              <a:rPr lang="ko-KR" altLang="en-US" sz="2400"/>
              <a:t>배송 등 물류 산업에서 드론 활용의 중요성이 점차 증가함에 따라 드론 택배 시장규모 증가</a:t>
            </a:r>
            <a:r>
              <a:rPr lang="en-US" altLang="ko-KR" sz="2400"/>
              <a:t> </a:t>
            </a:r>
            <a:r>
              <a:rPr lang="ko-KR" altLang="en-US" sz="2400"/>
              <a:t>및 해외 관련 기술 개발 증가</a:t>
            </a:r>
            <a:endParaRPr lang="ko-KR" altLang="en-US" sz="23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A6A208-86FA-3088-51C7-85AA4DD8B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24" y="1295675"/>
            <a:ext cx="6418133" cy="42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43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C1FD6AD-7557-532E-EFA2-8EEC7BE66779}"/>
              </a:ext>
            </a:extLst>
          </p:cNvPr>
          <p:cNvSpPr/>
          <p:nvPr/>
        </p:nvSpPr>
        <p:spPr>
          <a:xfrm>
            <a:off x="0" y="0"/>
            <a:ext cx="12192000" cy="1100667"/>
          </a:xfrm>
          <a:prstGeom prst="rect">
            <a:avLst/>
          </a:prstGeom>
          <a:solidFill>
            <a:srgbClr val="224D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spc="-300">
                <a:solidFill>
                  <a:schemeClr val="bg1"/>
                </a:solidFill>
                <a:latin typeface="+mn-ea"/>
              </a:rPr>
              <a:t>프로젝트 구현목표</a:t>
            </a:r>
            <a:endParaRPr lang="ko-KR" altLang="en-US" sz="4400" b="1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57B5E8-3ECA-63E0-52A8-71B1FE5C453A}"/>
              </a:ext>
            </a:extLst>
          </p:cNvPr>
          <p:cNvSpPr txBox="1"/>
          <p:nvPr/>
        </p:nvSpPr>
        <p:spPr>
          <a:xfrm>
            <a:off x="335360" y="1556792"/>
            <a:ext cx="114492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/>
              <a:t>두개의 물체를 일직선상에서 랜덤하게 생성되는 타겟에 순서대로 배송하는 것을 목표로 한다</a:t>
            </a:r>
            <a:r>
              <a:rPr lang="en-US" altLang="ko-KR" sz="2500"/>
              <a:t>.</a:t>
            </a:r>
            <a:r>
              <a:rPr lang="ko-KR" altLang="en-US" sz="250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7439E3-6767-2F4F-6589-962055BB8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403514"/>
            <a:ext cx="5472608" cy="27158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DC3F48-A66E-E908-BA58-A1F8066C2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20" y="3243584"/>
            <a:ext cx="3923556" cy="303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75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7DB2F61-ECDF-8DA2-92E9-EC9669E79AE8}"/>
              </a:ext>
            </a:extLst>
          </p:cNvPr>
          <p:cNvSpPr/>
          <p:nvPr/>
        </p:nvSpPr>
        <p:spPr>
          <a:xfrm>
            <a:off x="0" y="0"/>
            <a:ext cx="12192000" cy="1100667"/>
          </a:xfrm>
          <a:prstGeom prst="rect">
            <a:avLst/>
          </a:prstGeom>
          <a:solidFill>
            <a:srgbClr val="224D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spc="-300">
                <a:solidFill>
                  <a:schemeClr val="bg1"/>
                </a:solidFill>
                <a:latin typeface="+mn-ea"/>
              </a:rPr>
              <a:t>강화학습 기법</a:t>
            </a:r>
            <a:endParaRPr lang="ko-KR" altLang="en-US" sz="4400" b="1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D612D1-98E4-2E22-4CEB-345BB68883F9}"/>
              </a:ext>
            </a:extLst>
          </p:cNvPr>
          <p:cNvSpPr txBox="1"/>
          <p:nvPr/>
        </p:nvSpPr>
        <p:spPr>
          <a:xfrm>
            <a:off x="335360" y="1556792"/>
            <a:ext cx="102847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spc="-300">
                <a:latin typeface="+mn-ea"/>
              </a:rPr>
              <a:t>PPO</a:t>
            </a:r>
            <a:r>
              <a:rPr lang="en-US" altLang="ko-KR" sz="2400" b="1" spc="-300" dirty="0">
                <a:latin typeface="+mn-ea"/>
              </a:rPr>
              <a:t>(</a:t>
            </a:r>
            <a:r>
              <a:rPr lang="en-US" altLang="ko-KR" sz="2400" b="1" i="0" dirty="0">
                <a:solidFill>
                  <a:srgbClr val="212529"/>
                </a:solidFill>
                <a:effectLst/>
                <a:latin typeface="-apple-system"/>
              </a:rPr>
              <a:t>Proximal Policy Optimization</a:t>
            </a:r>
            <a:r>
              <a:rPr lang="en-US" altLang="ko-KR" sz="2400" b="1" spc="-300" dirty="0">
                <a:latin typeface="+mn-ea"/>
              </a:rPr>
              <a:t>)</a:t>
            </a:r>
            <a:endParaRPr lang="ko-KR" altLang="en-US" sz="2400" b="1" spc="-3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610D0C-BB5A-6891-BC98-91028827A9AD}"/>
              </a:ext>
            </a:extLst>
          </p:cNvPr>
          <p:cNvSpPr txBox="1"/>
          <p:nvPr/>
        </p:nvSpPr>
        <p:spPr>
          <a:xfrm>
            <a:off x="379901" y="2368912"/>
            <a:ext cx="56886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PPO </a:t>
            </a:r>
            <a:r>
              <a:rPr lang="ko-KR" altLang="en-US" sz="2000"/>
              <a:t>알고리즘의 정책 업데이트 방식은 이전의 모델과 현재 모델을 비교해서 더 나은 방향으로 학습이 진행되는 방식이기 때문에 학습 성능의 점진적인 향상을 보장하고</a:t>
            </a:r>
            <a:r>
              <a:rPr lang="en-US" altLang="ko-KR" sz="2000"/>
              <a:t>, </a:t>
            </a:r>
            <a:r>
              <a:rPr lang="ko-KR" altLang="en-US" sz="2000"/>
              <a:t>이로 인해 보상이 점진적으로 증가하므로 타 알고리즘보다 교착상태가 덜 발생한다</a:t>
            </a:r>
            <a:r>
              <a:rPr lang="en-US" altLang="ko-KR" sz="2000"/>
              <a:t>.</a:t>
            </a:r>
            <a:endParaRPr lang="ko-KR" altLang="en-US" sz="2000" b="1" spc="-3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688186-4A24-C750-778B-F088B9F5D7E2}"/>
              </a:ext>
            </a:extLst>
          </p:cNvPr>
          <p:cNvSpPr txBox="1"/>
          <p:nvPr/>
        </p:nvSpPr>
        <p:spPr>
          <a:xfrm>
            <a:off x="379901" y="4658359"/>
            <a:ext cx="5688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PPO</a:t>
            </a:r>
            <a:r>
              <a:rPr lang="ko-KR" altLang="en-US" sz="2000"/>
              <a:t>의 </a:t>
            </a:r>
            <a:r>
              <a:rPr lang="en-US" altLang="ko-KR" sz="2000"/>
              <a:t>batch size</a:t>
            </a:r>
            <a:r>
              <a:rPr lang="ko-KR" altLang="en-US" sz="2000"/>
              <a:t>를 크게하고</a:t>
            </a:r>
            <a:r>
              <a:rPr lang="en-US" altLang="ko-KR" sz="2000"/>
              <a:t>, time horizon</a:t>
            </a:r>
            <a:r>
              <a:rPr lang="ko-KR" altLang="en-US" sz="2000"/>
              <a:t>을 높이면 좀 더 안정적인 배송이 가능했다</a:t>
            </a:r>
            <a:r>
              <a:rPr lang="en-US" altLang="ko-KR" sz="2000"/>
              <a:t>.</a:t>
            </a:r>
            <a:endParaRPr lang="ko-KR" altLang="en-US" sz="20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571ABC-3432-F854-BFD0-631512D1B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1299684"/>
            <a:ext cx="3759359" cy="55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3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B6AC1CA-A9F6-D560-81DB-D3802B038A36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B1619E6-7734-D250-9FA6-BB50C0C282EC}"/>
                </a:ext>
              </a:extLst>
            </p:cNvPr>
            <p:cNvSpPr txBox="1"/>
            <p:nvPr/>
          </p:nvSpPr>
          <p:spPr>
            <a:xfrm>
              <a:off x="6817895" y="310803"/>
              <a:ext cx="1664238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8310B4-840B-ABD8-B5FB-DCA691928C7E}"/>
                </a:ext>
              </a:extLst>
            </p:cNvPr>
            <p:cNvSpPr txBox="1"/>
            <p:nvPr/>
          </p:nvSpPr>
          <p:spPr>
            <a:xfrm>
              <a:off x="6817895" y="3350782"/>
              <a:ext cx="49792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프로젝트 구현과정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0461E70-B30A-12B4-1CC3-63DBAA8DBC0D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ACDF4A0E-455F-98C3-9F50-2B89AE52DECD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3706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C1FD6AD-7557-532E-EFA2-8EEC7BE66779}"/>
              </a:ext>
            </a:extLst>
          </p:cNvPr>
          <p:cNvSpPr/>
          <p:nvPr/>
        </p:nvSpPr>
        <p:spPr>
          <a:xfrm>
            <a:off x="0" y="0"/>
            <a:ext cx="12192000" cy="1100667"/>
          </a:xfrm>
          <a:prstGeom prst="rect">
            <a:avLst/>
          </a:prstGeom>
          <a:solidFill>
            <a:srgbClr val="224D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+mn-ea"/>
              </a:rPr>
              <a:t>프로젝트 구현과정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5157BB-AA83-E65B-2220-83D380D54E88}"/>
              </a:ext>
            </a:extLst>
          </p:cNvPr>
          <p:cNvSpPr txBox="1"/>
          <p:nvPr/>
        </p:nvSpPr>
        <p:spPr>
          <a:xfrm>
            <a:off x="230898" y="5500487"/>
            <a:ext cx="117302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/>
              <a:t>실습에서 사용한 ‘</a:t>
            </a:r>
            <a:r>
              <a:rPr lang="en-US" altLang="ko-KR" sz="2400"/>
              <a:t>City Voxel pack’</a:t>
            </a:r>
            <a:r>
              <a:rPr lang="ko-KR" altLang="en-US" sz="2400"/>
              <a:t>과 ‘</a:t>
            </a:r>
            <a:r>
              <a:rPr lang="en-US" altLang="ko-KR" sz="2400"/>
              <a:t>Drone free pack’</a:t>
            </a:r>
            <a:r>
              <a:rPr lang="ko-KR" altLang="en-US" sz="2400"/>
              <a:t>을 그대로 사용하고 배송할 물체는 </a:t>
            </a:r>
            <a:r>
              <a:rPr lang="en-US" altLang="ko-KR" sz="2400"/>
              <a:t>‘PBR Cardboard Box’ </a:t>
            </a:r>
            <a:r>
              <a:rPr lang="ko-KR" altLang="en-US" sz="2400"/>
              <a:t>에셋사용</a:t>
            </a:r>
            <a:r>
              <a:rPr lang="en-US" altLang="ko-KR" sz="2400"/>
              <a:t>.</a:t>
            </a:r>
            <a:r>
              <a:rPr lang="ko-KR" altLang="en-US" sz="2400"/>
              <a:t> 배송위치는 직접 구현</a:t>
            </a:r>
            <a:r>
              <a:rPr lang="en-US" altLang="ko-KR" sz="2400"/>
              <a:t>.</a:t>
            </a:r>
            <a:endParaRPr lang="ko-KR" altLang="en-US" sz="2400" b="1" spc="-3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EDA9BE-EF8A-7746-B5F3-0E88CF25D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009528"/>
            <a:ext cx="3005891" cy="27363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B0710B-53D1-805B-8AF4-FFCAFC1E3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808" y="1955803"/>
            <a:ext cx="3083552" cy="27363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7A5DB5-C4A9-47BD-ECC9-A69D87B17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208" y="1975631"/>
            <a:ext cx="3148586" cy="28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17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C1FD6AD-7557-532E-EFA2-8EEC7BE66779}"/>
              </a:ext>
            </a:extLst>
          </p:cNvPr>
          <p:cNvSpPr/>
          <p:nvPr/>
        </p:nvSpPr>
        <p:spPr>
          <a:xfrm>
            <a:off x="0" y="0"/>
            <a:ext cx="12192000" cy="1100667"/>
          </a:xfrm>
          <a:prstGeom prst="rect">
            <a:avLst/>
          </a:prstGeom>
          <a:solidFill>
            <a:srgbClr val="224D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b="1" spc="-300" dirty="0">
                <a:solidFill>
                  <a:schemeClr val="bg1"/>
                </a:solidFill>
                <a:latin typeface="+mn-ea"/>
              </a:rPr>
              <a:t>프로젝트 구현과정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537F19-B2BB-2577-BB9D-1504B37CB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1268760"/>
            <a:ext cx="4762500" cy="2914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3A0E2A-71E7-BF99-5DCC-8A406987307C}"/>
              </a:ext>
            </a:extLst>
          </p:cNvPr>
          <p:cNvSpPr txBox="1"/>
          <p:nvPr/>
        </p:nvSpPr>
        <p:spPr>
          <a:xfrm>
            <a:off x="5279157" y="2944798"/>
            <a:ext cx="6408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PickupObject </a:t>
            </a:r>
            <a:r>
              <a:rPr lang="ko-KR" altLang="en-US" sz="2000"/>
              <a:t>스크립트를 새로 구성해서 에이전트가 물체를 </a:t>
            </a:r>
            <a:r>
              <a:rPr lang="en-US" altLang="ko-KR" sz="2000"/>
              <a:t>PickDown </a:t>
            </a:r>
            <a:r>
              <a:rPr lang="ko-KR" altLang="en-US" sz="2000"/>
              <a:t>할 수 있도록 구성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ECCB79-B8A2-867E-3256-CB7536D23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4441023"/>
            <a:ext cx="5114925" cy="198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10C369-A8C7-A0D0-EEEC-E9B1FE5587D4}"/>
              </a:ext>
            </a:extLst>
          </p:cNvPr>
          <p:cNvSpPr txBox="1"/>
          <p:nvPr/>
        </p:nvSpPr>
        <p:spPr>
          <a:xfrm>
            <a:off x="5332347" y="5077680"/>
            <a:ext cx="6668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Pickdown</a:t>
            </a:r>
            <a:r>
              <a:rPr lang="ko-KR" altLang="en-US" sz="2000"/>
              <a:t>으로 태그된 오브젝트와 충돌시 </a:t>
            </a:r>
            <a:endParaRPr lang="en-US" altLang="ko-KR" sz="2000"/>
          </a:p>
          <a:p>
            <a:r>
              <a:rPr lang="en-US" altLang="ko-KR" sz="2000"/>
              <a:t>pickdownflag</a:t>
            </a:r>
            <a:r>
              <a:rPr lang="ko-KR" altLang="en-US" sz="2000"/>
              <a:t>를 </a:t>
            </a:r>
            <a:r>
              <a:rPr lang="en-US" altLang="ko-KR" sz="2000"/>
              <a:t>true</a:t>
            </a:r>
            <a:r>
              <a:rPr lang="ko-KR" altLang="en-US" sz="2000"/>
              <a:t>로 바꿔 배송을 완료한 상태를 표시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BB2FED-015C-0C0B-A58E-C7EF69976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888" y="1268760"/>
            <a:ext cx="48958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69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5390</TotalTime>
  <Words>524</Words>
  <Application>Microsoft Office PowerPoint</Application>
  <PresentationFormat>와이드스크린</PresentationFormat>
  <Paragraphs>85</Paragraphs>
  <Slides>23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-apple-system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현우</dc:creator>
  <cp:lastModifiedBy>안 종원</cp:lastModifiedBy>
  <cp:revision>21</cp:revision>
  <dcterms:created xsi:type="dcterms:W3CDTF">2023-05-18T12:51:39Z</dcterms:created>
  <dcterms:modified xsi:type="dcterms:W3CDTF">2023-12-10T09:53:53Z</dcterms:modified>
</cp:coreProperties>
</file>